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7367" autoAdjust="0"/>
  </p:normalViewPr>
  <p:slideViewPr>
    <p:cSldViewPr>
      <p:cViewPr>
        <p:scale>
          <a:sx n="80" d="100"/>
          <a:sy n="80" d="100"/>
        </p:scale>
        <p:origin x="-10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EE4B1B-958A-49C6-B0FE-7EFC711A5CE2}" type="datetimeFigureOut">
              <a:rPr lang="es-MX" smtClean="0"/>
              <a:t>30/05/2016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D36002-7776-4CA8-8221-307F655F4ADD}" type="slidenum">
              <a:rPr lang="es-MX" smtClean="0"/>
              <a:t>‹Nº›</a:t>
            </a:fld>
            <a:endParaRPr lang="es-MX"/>
          </a:p>
        </p:txBody>
      </p:sp>
    </p:spTree>
    <p:extLst>
      <p:ext uri="{BB962C8B-B14F-4D97-AF65-F5344CB8AC3E}">
        <p14:creationId xmlns:p14="http://schemas.microsoft.com/office/powerpoint/2010/main" val="4117920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r" rtl="1"/>
            <a:r>
              <a:rPr lang="he-IL" dirty="0" smtClean="0"/>
              <a:t>ר' יהושע אבן שועיב חי בספרד בערך בשנים מ'-ק' (1280-1340). היה תלמיד הרשב"א, חברו של הריטב"א ורבו של ר' מנחם בן זרח. </a:t>
            </a:r>
            <a:endParaRPr lang="es-MX" dirty="0"/>
          </a:p>
        </p:txBody>
      </p:sp>
      <p:sp>
        <p:nvSpPr>
          <p:cNvPr id="4" name="3 Marcador de número de diapositiva"/>
          <p:cNvSpPr>
            <a:spLocks noGrp="1"/>
          </p:cNvSpPr>
          <p:nvPr>
            <p:ph type="sldNum" sz="quarter" idx="10"/>
          </p:nvPr>
        </p:nvSpPr>
        <p:spPr/>
        <p:txBody>
          <a:bodyPr/>
          <a:lstStyle/>
          <a:p>
            <a:fld id="{A8D36002-7776-4CA8-8221-307F655F4ADD}" type="slidenum">
              <a:rPr lang="es-MX" smtClean="0"/>
              <a:t>5</a:t>
            </a:fld>
            <a:endParaRPr lang="es-MX"/>
          </a:p>
        </p:txBody>
      </p:sp>
    </p:spTree>
    <p:extLst>
      <p:ext uri="{BB962C8B-B14F-4D97-AF65-F5344CB8AC3E}">
        <p14:creationId xmlns:p14="http://schemas.microsoft.com/office/powerpoint/2010/main" val="1866913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rtl="1"/>
            <a:r>
              <a:rPr lang="he-IL" dirty="0" smtClean="0"/>
              <a:t>רבי יצחק בר ששת פרפת, הוא הריב"ש, נולד בברצלונה בשנת ה"א פ"ו (1326) ונפטר בשנת ה"א קס"ח (1408) באלג'יר. הריב"ש היה לגדול הדור לאחר פטירת רבו הגדול והאהוב, ר' נסים (הר"ן). הוא שימש ברבנות בקהילות רבות בספרד, ובשנת ה"א קנ"א (1391), בעקבות המהומות האנטי-יהודיות שפקדו את ספרד, ברח הריב"ש לצפון אפריקה, ושם שימש כרב וכאב בית דין בעיר אלג'יר. בבית דינו שימש הרשב"ץ כדיין. מאות מפסקיו משמשים מקור לפסקי השלחן ערוך של ר' יוסף קארו. </a:t>
            </a:r>
            <a:endParaRPr lang="es-MX" dirty="0"/>
          </a:p>
        </p:txBody>
      </p:sp>
      <p:sp>
        <p:nvSpPr>
          <p:cNvPr id="4" name="3 Marcador de número de diapositiva"/>
          <p:cNvSpPr>
            <a:spLocks noGrp="1"/>
          </p:cNvSpPr>
          <p:nvPr>
            <p:ph type="sldNum" sz="quarter" idx="10"/>
          </p:nvPr>
        </p:nvSpPr>
        <p:spPr/>
        <p:txBody>
          <a:bodyPr/>
          <a:lstStyle/>
          <a:p>
            <a:fld id="{A8D36002-7776-4CA8-8221-307F655F4ADD}" type="slidenum">
              <a:rPr lang="es-MX" smtClean="0"/>
              <a:t>6</a:t>
            </a:fld>
            <a:endParaRPr lang="es-MX"/>
          </a:p>
        </p:txBody>
      </p:sp>
    </p:spTree>
    <p:extLst>
      <p:ext uri="{BB962C8B-B14F-4D97-AF65-F5344CB8AC3E}">
        <p14:creationId xmlns:p14="http://schemas.microsoft.com/office/powerpoint/2010/main" val="3424652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r" rtl="1"/>
            <a:r>
              <a:rPr lang="he-IL" smtClean="0"/>
              <a:t> הרשב"ץ כתב תשובות רבות העוסקות בכל ענפי התורה: הלכה (בעיקר), פילוסופיה, פירושים לתנ"ך, פירושי סוגיות גמרא ועוד. </a:t>
            </a:r>
            <a:endParaRPr lang="es-MX"/>
          </a:p>
        </p:txBody>
      </p:sp>
      <p:sp>
        <p:nvSpPr>
          <p:cNvPr id="4" name="3 Marcador de número de diapositiva"/>
          <p:cNvSpPr>
            <a:spLocks noGrp="1"/>
          </p:cNvSpPr>
          <p:nvPr>
            <p:ph type="sldNum" sz="quarter" idx="10"/>
          </p:nvPr>
        </p:nvSpPr>
        <p:spPr/>
        <p:txBody>
          <a:bodyPr/>
          <a:lstStyle/>
          <a:p>
            <a:fld id="{A8D36002-7776-4CA8-8221-307F655F4ADD}" type="slidenum">
              <a:rPr lang="es-MX" smtClean="0"/>
              <a:t>7</a:t>
            </a:fld>
            <a:endParaRPr lang="es-MX"/>
          </a:p>
        </p:txBody>
      </p:sp>
    </p:spTree>
    <p:extLst>
      <p:ext uri="{BB962C8B-B14F-4D97-AF65-F5344CB8AC3E}">
        <p14:creationId xmlns:p14="http://schemas.microsoft.com/office/powerpoint/2010/main" val="1266642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rtl="1"/>
            <a:r>
              <a:rPr lang="he-IL" dirty="0" smtClean="0"/>
              <a:t>ר</a:t>
            </a:r>
            <a:r>
              <a:rPr lang="he-IL" baseline="0" dirty="0" smtClean="0"/>
              <a:t> יעקב עמדין חי בין השנים 1700 ו1800 לפני שהוכח בבירור ענין הבצית </a:t>
            </a:r>
          </a:p>
          <a:p>
            <a:pPr algn="just" rtl="1"/>
            <a:endParaRPr lang="he-IL" baseline="0" dirty="0" smtClean="0"/>
          </a:p>
          <a:p>
            <a:pPr algn="just" rtl="1"/>
            <a:endParaRPr lang="es-MX" dirty="0"/>
          </a:p>
        </p:txBody>
      </p:sp>
      <p:sp>
        <p:nvSpPr>
          <p:cNvPr id="4" name="3 Marcador de número de diapositiva"/>
          <p:cNvSpPr>
            <a:spLocks noGrp="1"/>
          </p:cNvSpPr>
          <p:nvPr>
            <p:ph type="sldNum" sz="quarter" idx="10"/>
          </p:nvPr>
        </p:nvSpPr>
        <p:spPr/>
        <p:txBody>
          <a:bodyPr/>
          <a:lstStyle/>
          <a:p>
            <a:fld id="{A8D36002-7776-4CA8-8221-307F655F4ADD}" type="slidenum">
              <a:rPr lang="es-MX" smtClean="0"/>
              <a:t>11</a:t>
            </a:fld>
            <a:endParaRPr lang="es-MX"/>
          </a:p>
        </p:txBody>
      </p:sp>
    </p:spTree>
    <p:extLst>
      <p:ext uri="{BB962C8B-B14F-4D97-AF65-F5344CB8AC3E}">
        <p14:creationId xmlns:p14="http://schemas.microsoft.com/office/powerpoint/2010/main" val="2486177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8D39BB04-D739-4609-90EB-EA15EEC0B74C}" type="datetimeFigureOut">
              <a:rPr lang="es-MX" smtClean="0"/>
              <a:t>30/05/2016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2140482-E7D2-4609-96F5-BBFF1DC44687}" type="slidenum">
              <a:rPr lang="es-MX" smtClean="0"/>
              <a:t>‹Nº›</a:t>
            </a:fld>
            <a:endParaRPr lang="es-MX"/>
          </a:p>
        </p:txBody>
      </p:sp>
    </p:spTree>
    <p:extLst>
      <p:ext uri="{BB962C8B-B14F-4D97-AF65-F5344CB8AC3E}">
        <p14:creationId xmlns:p14="http://schemas.microsoft.com/office/powerpoint/2010/main" val="544053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D39BB04-D739-4609-90EB-EA15EEC0B74C}" type="datetimeFigureOut">
              <a:rPr lang="es-MX" smtClean="0"/>
              <a:t>30/05/2016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2140482-E7D2-4609-96F5-BBFF1DC44687}" type="slidenum">
              <a:rPr lang="es-MX" smtClean="0"/>
              <a:t>‹Nº›</a:t>
            </a:fld>
            <a:endParaRPr lang="es-MX"/>
          </a:p>
        </p:txBody>
      </p:sp>
    </p:spTree>
    <p:extLst>
      <p:ext uri="{BB962C8B-B14F-4D97-AF65-F5344CB8AC3E}">
        <p14:creationId xmlns:p14="http://schemas.microsoft.com/office/powerpoint/2010/main" val="129269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D39BB04-D739-4609-90EB-EA15EEC0B74C}" type="datetimeFigureOut">
              <a:rPr lang="es-MX" smtClean="0"/>
              <a:t>30/05/2016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2140482-E7D2-4609-96F5-BBFF1DC44687}" type="slidenum">
              <a:rPr lang="es-MX" smtClean="0"/>
              <a:t>‹Nº›</a:t>
            </a:fld>
            <a:endParaRPr lang="es-MX"/>
          </a:p>
        </p:txBody>
      </p:sp>
    </p:spTree>
    <p:extLst>
      <p:ext uri="{BB962C8B-B14F-4D97-AF65-F5344CB8AC3E}">
        <p14:creationId xmlns:p14="http://schemas.microsoft.com/office/powerpoint/2010/main" val="1525677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D39BB04-D739-4609-90EB-EA15EEC0B74C}" type="datetimeFigureOut">
              <a:rPr lang="es-MX" smtClean="0"/>
              <a:t>30/05/2016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2140482-E7D2-4609-96F5-BBFF1DC44687}" type="slidenum">
              <a:rPr lang="es-MX" smtClean="0"/>
              <a:t>‹Nº›</a:t>
            </a:fld>
            <a:endParaRPr lang="es-MX"/>
          </a:p>
        </p:txBody>
      </p:sp>
    </p:spTree>
    <p:extLst>
      <p:ext uri="{BB962C8B-B14F-4D97-AF65-F5344CB8AC3E}">
        <p14:creationId xmlns:p14="http://schemas.microsoft.com/office/powerpoint/2010/main" val="382850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D39BB04-D739-4609-90EB-EA15EEC0B74C}" type="datetimeFigureOut">
              <a:rPr lang="es-MX" smtClean="0"/>
              <a:t>30/05/2016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2140482-E7D2-4609-96F5-BBFF1DC44687}" type="slidenum">
              <a:rPr lang="es-MX" smtClean="0"/>
              <a:t>‹Nº›</a:t>
            </a:fld>
            <a:endParaRPr lang="es-MX"/>
          </a:p>
        </p:txBody>
      </p:sp>
    </p:spTree>
    <p:extLst>
      <p:ext uri="{BB962C8B-B14F-4D97-AF65-F5344CB8AC3E}">
        <p14:creationId xmlns:p14="http://schemas.microsoft.com/office/powerpoint/2010/main" val="26531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8D39BB04-D739-4609-90EB-EA15EEC0B74C}" type="datetimeFigureOut">
              <a:rPr lang="es-MX" smtClean="0"/>
              <a:t>30/05/2016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2140482-E7D2-4609-96F5-BBFF1DC44687}" type="slidenum">
              <a:rPr lang="es-MX" smtClean="0"/>
              <a:t>‹Nº›</a:t>
            </a:fld>
            <a:endParaRPr lang="es-MX"/>
          </a:p>
        </p:txBody>
      </p:sp>
    </p:spTree>
    <p:extLst>
      <p:ext uri="{BB962C8B-B14F-4D97-AF65-F5344CB8AC3E}">
        <p14:creationId xmlns:p14="http://schemas.microsoft.com/office/powerpoint/2010/main" val="33231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8D39BB04-D739-4609-90EB-EA15EEC0B74C}" type="datetimeFigureOut">
              <a:rPr lang="es-MX" smtClean="0"/>
              <a:t>30/05/2016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2140482-E7D2-4609-96F5-BBFF1DC44687}" type="slidenum">
              <a:rPr lang="es-MX" smtClean="0"/>
              <a:t>‹Nº›</a:t>
            </a:fld>
            <a:endParaRPr lang="es-MX"/>
          </a:p>
        </p:txBody>
      </p:sp>
    </p:spTree>
    <p:extLst>
      <p:ext uri="{BB962C8B-B14F-4D97-AF65-F5344CB8AC3E}">
        <p14:creationId xmlns:p14="http://schemas.microsoft.com/office/powerpoint/2010/main" val="768751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D39BB04-D739-4609-90EB-EA15EEC0B74C}" type="datetimeFigureOut">
              <a:rPr lang="es-MX" smtClean="0"/>
              <a:t>30/05/2016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2140482-E7D2-4609-96F5-BBFF1DC44687}" type="slidenum">
              <a:rPr lang="es-MX" smtClean="0"/>
              <a:t>‹Nº›</a:t>
            </a:fld>
            <a:endParaRPr lang="es-MX"/>
          </a:p>
        </p:txBody>
      </p:sp>
    </p:spTree>
    <p:extLst>
      <p:ext uri="{BB962C8B-B14F-4D97-AF65-F5344CB8AC3E}">
        <p14:creationId xmlns:p14="http://schemas.microsoft.com/office/powerpoint/2010/main" val="144321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D39BB04-D739-4609-90EB-EA15EEC0B74C}" type="datetimeFigureOut">
              <a:rPr lang="es-MX" smtClean="0"/>
              <a:t>30/05/2016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2140482-E7D2-4609-96F5-BBFF1DC44687}" type="slidenum">
              <a:rPr lang="es-MX" smtClean="0"/>
              <a:t>‹Nº›</a:t>
            </a:fld>
            <a:endParaRPr lang="es-MX"/>
          </a:p>
        </p:txBody>
      </p:sp>
    </p:spTree>
    <p:extLst>
      <p:ext uri="{BB962C8B-B14F-4D97-AF65-F5344CB8AC3E}">
        <p14:creationId xmlns:p14="http://schemas.microsoft.com/office/powerpoint/2010/main" val="552841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D39BB04-D739-4609-90EB-EA15EEC0B74C}" type="datetimeFigureOut">
              <a:rPr lang="es-MX" smtClean="0"/>
              <a:t>30/05/2016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2140482-E7D2-4609-96F5-BBFF1DC44687}" type="slidenum">
              <a:rPr lang="es-MX" smtClean="0"/>
              <a:t>‹Nº›</a:t>
            </a:fld>
            <a:endParaRPr lang="es-MX"/>
          </a:p>
        </p:txBody>
      </p:sp>
    </p:spTree>
    <p:extLst>
      <p:ext uri="{BB962C8B-B14F-4D97-AF65-F5344CB8AC3E}">
        <p14:creationId xmlns:p14="http://schemas.microsoft.com/office/powerpoint/2010/main" val="2743887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D39BB04-D739-4609-90EB-EA15EEC0B74C}" type="datetimeFigureOut">
              <a:rPr lang="es-MX" smtClean="0"/>
              <a:t>30/05/2016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2140482-E7D2-4609-96F5-BBFF1DC44687}" type="slidenum">
              <a:rPr lang="es-MX" smtClean="0"/>
              <a:t>‹Nº›</a:t>
            </a:fld>
            <a:endParaRPr lang="es-MX"/>
          </a:p>
        </p:txBody>
      </p:sp>
    </p:spTree>
    <p:extLst>
      <p:ext uri="{BB962C8B-B14F-4D97-AF65-F5344CB8AC3E}">
        <p14:creationId xmlns:p14="http://schemas.microsoft.com/office/powerpoint/2010/main" val="3706126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9BB04-D739-4609-90EB-EA15EEC0B74C}" type="datetimeFigureOut">
              <a:rPr lang="es-MX" smtClean="0"/>
              <a:t>30/05/2016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40482-E7D2-4609-96F5-BBFF1DC44687}" type="slidenum">
              <a:rPr lang="es-MX" smtClean="0"/>
              <a:t>‹Nº›</a:t>
            </a:fld>
            <a:endParaRPr lang="es-MX"/>
          </a:p>
        </p:txBody>
      </p:sp>
    </p:spTree>
    <p:extLst>
      <p:ext uri="{BB962C8B-B14F-4D97-AF65-F5344CB8AC3E}">
        <p14:creationId xmlns:p14="http://schemas.microsoft.com/office/powerpoint/2010/main" val="1481585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he-IL" sz="6600" b="1" dirty="0" smtClean="0"/>
              <a:t>בענין מהות זרע האשה</a:t>
            </a:r>
            <a:endParaRPr lang="es-MX" sz="6600" b="1" dirty="0"/>
          </a:p>
        </p:txBody>
      </p:sp>
      <p:sp>
        <p:nvSpPr>
          <p:cNvPr id="3" name="2 Subtítulo"/>
          <p:cNvSpPr>
            <a:spLocks noGrp="1"/>
          </p:cNvSpPr>
          <p:nvPr>
            <p:ph type="subTitle" idx="1"/>
          </p:nvPr>
        </p:nvSpPr>
        <p:spPr/>
        <p:txBody>
          <a:bodyPr/>
          <a:lstStyle/>
          <a:p>
            <a:pPr rtl="1"/>
            <a:r>
              <a:rPr lang="he-IL" sz="3600" b="1" dirty="0" smtClean="0">
                <a:solidFill>
                  <a:schemeClr val="tx1"/>
                </a:solidFill>
                <a:cs typeface="+mj-cs"/>
              </a:rPr>
              <a:t>ט' אייר תשע"ו</a:t>
            </a:r>
          </a:p>
          <a:p>
            <a:pPr rtl="1"/>
            <a:r>
              <a:rPr lang="he-IL" sz="3600" b="1" dirty="0" smtClean="0">
                <a:solidFill>
                  <a:schemeClr val="tx1"/>
                </a:solidFill>
                <a:cs typeface="+mj-cs"/>
              </a:rPr>
              <a:t>לסדר "אני ה' מקדשו</a:t>
            </a:r>
            <a:r>
              <a:rPr lang="he-IL" b="1" dirty="0" smtClean="0">
                <a:solidFill>
                  <a:schemeClr val="tx1"/>
                </a:solidFill>
                <a:cs typeface="+mj-cs"/>
              </a:rPr>
              <a:t>" </a:t>
            </a:r>
            <a:endParaRPr lang="es-MX" b="1" dirty="0">
              <a:solidFill>
                <a:schemeClr val="tx1"/>
              </a:solidFill>
              <a:cs typeface="+mj-cs"/>
            </a:endParaRPr>
          </a:p>
        </p:txBody>
      </p:sp>
    </p:spTree>
    <p:extLst>
      <p:ext uri="{BB962C8B-B14F-4D97-AF65-F5344CB8AC3E}">
        <p14:creationId xmlns:p14="http://schemas.microsoft.com/office/powerpoint/2010/main" val="2331697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rtl="1"/>
            <a:r>
              <a:rPr lang="he-IL" b="1" dirty="0" smtClean="0"/>
              <a:t>הבצית [</a:t>
            </a:r>
            <a:r>
              <a:rPr lang="es-MX" b="1" dirty="0" smtClean="0"/>
              <a:t> [óvulo</a:t>
            </a:r>
            <a:endParaRPr lang="es-MX" b="1" dirty="0"/>
          </a:p>
        </p:txBody>
      </p:sp>
      <p:sp>
        <p:nvSpPr>
          <p:cNvPr id="3" name="2 Marcador de contenido"/>
          <p:cNvSpPr>
            <a:spLocks noGrp="1"/>
          </p:cNvSpPr>
          <p:nvPr>
            <p:ph idx="1"/>
          </p:nvPr>
        </p:nvSpPr>
        <p:spPr/>
        <p:txBody>
          <a:bodyPr>
            <a:noAutofit/>
          </a:bodyPr>
          <a:lstStyle/>
          <a:p>
            <a:r>
              <a:rPr lang="es-MX" sz="2400" b="1" dirty="0" smtClean="0">
                <a:latin typeface="Times New Roman" panose="02020603050405020304" pitchFamily="18" charset="0"/>
                <a:cs typeface="Times New Roman" panose="02020603050405020304" pitchFamily="18" charset="0"/>
              </a:rPr>
              <a:t>No fue hasta 1827 que el óvulo femenino fue identificado en el microscopio por Carl </a:t>
            </a:r>
            <a:r>
              <a:rPr lang="es-MX" sz="2400" b="1" dirty="0" err="1" smtClean="0">
                <a:latin typeface="Times New Roman" panose="02020603050405020304" pitchFamily="18" charset="0"/>
                <a:cs typeface="Times New Roman" panose="02020603050405020304" pitchFamily="18" charset="0"/>
              </a:rPr>
              <a:t>Ernest</a:t>
            </a:r>
            <a:r>
              <a:rPr lang="es-MX" sz="2400" b="1" dirty="0" smtClean="0">
                <a:latin typeface="Times New Roman" panose="02020603050405020304" pitchFamily="18" charset="0"/>
                <a:cs typeface="Times New Roman" panose="02020603050405020304" pitchFamily="18" charset="0"/>
              </a:rPr>
              <a:t> Von </a:t>
            </a:r>
            <a:r>
              <a:rPr lang="es-MX" sz="2400" b="1" dirty="0" err="1" smtClean="0">
                <a:latin typeface="Times New Roman" panose="02020603050405020304" pitchFamily="18" charset="0"/>
                <a:cs typeface="Times New Roman" panose="02020603050405020304" pitchFamily="18" charset="0"/>
              </a:rPr>
              <a:t>Baer</a:t>
            </a:r>
            <a:r>
              <a:rPr lang="es-MX" sz="2400" b="1" dirty="0" smtClean="0">
                <a:latin typeface="Times New Roman" panose="02020603050405020304" pitchFamily="18" charset="0"/>
                <a:cs typeface="Times New Roman" panose="02020603050405020304" pitchFamily="18" charset="0"/>
              </a:rPr>
              <a:t>, y fue establecido que los ovarios secretan óvulos en lugar de semillas.</a:t>
            </a:r>
          </a:p>
          <a:p>
            <a:endParaRPr lang="es-MX" sz="2400" b="1" dirty="0" smtClean="0">
              <a:latin typeface="Times New Roman" panose="02020603050405020304" pitchFamily="18" charset="0"/>
              <a:cs typeface="Times New Roman" panose="02020603050405020304" pitchFamily="18" charset="0"/>
            </a:endParaRPr>
          </a:p>
          <a:p>
            <a:r>
              <a:rPr lang="es-MX" sz="2400" b="1" dirty="0" smtClean="0">
                <a:latin typeface="Times New Roman" panose="02020603050405020304" pitchFamily="18" charset="0"/>
                <a:cs typeface="Times New Roman" panose="02020603050405020304" pitchFamily="18" charset="0"/>
              </a:rPr>
              <a:t>Es verdad, que en 1672 de </a:t>
            </a:r>
            <a:r>
              <a:rPr lang="es-MX" sz="2400" b="1" dirty="0" err="1" smtClean="0">
                <a:latin typeface="Times New Roman" panose="02020603050405020304" pitchFamily="18" charset="0"/>
                <a:cs typeface="Times New Roman" panose="02020603050405020304" pitchFamily="18" charset="0"/>
              </a:rPr>
              <a:t>Graaf</a:t>
            </a:r>
            <a:r>
              <a:rPr lang="es-MX" sz="2400" b="1" dirty="0" smtClean="0">
                <a:latin typeface="Times New Roman" panose="02020603050405020304" pitchFamily="18" charset="0"/>
                <a:cs typeface="Times New Roman" panose="02020603050405020304" pitchFamily="18" charset="0"/>
              </a:rPr>
              <a:t> descubrió pequeñas protuberancias en la superficie del ovario más adelante llamados folículos de </a:t>
            </a:r>
            <a:r>
              <a:rPr lang="es-MX" sz="2400" b="1" dirty="0" err="1" smtClean="0">
                <a:latin typeface="Times New Roman" panose="02020603050405020304" pitchFamily="18" charset="0"/>
                <a:cs typeface="Times New Roman" panose="02020603050405020304" pitchFamily="18" charset="0"/>
              </a:rPr>
              <a:t>Graaf</a:t>
            </a:r>
            <a:r>
              <a:rPr lang="es-MX" sz="2400" b="1" dirty="0" smtClean="0">
                <a:latin typeface="Times New Roman" panose="02020603050405020304" pitchFamily="18" charset="0"/>
                <a:cs typeface="Times New Roman" panose="02020603050405020304" pitchFamily="18" charset="0"/>
              </a:rPr>
              <a:t>, que contenían algún tipo de partícula generativa, que genero la teoría que estas partículas están directamente relacionadas con el embrión, pero no fue hasta 1827 y las posteriores investigaciones que esta teoría fue comprobada y perfeccionada.</a:t>
            </a:r>
            <a:endParaRPr lang="es-MX"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57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he-IL" dirty="0" smtClean="0"/>
              <a:t>ר' יעקב עמדין איגרת ביקורת [עמ' 50]</a:t>
            </a:r>
            <a:endParaRPr lang="es-MX" dirty="0"/>
          </a:p>
        </p:txBody>
      </p:sp>
      <p:pic>
        <p:nvPicPr>
          <p:cNvPr id="4" name="3 Marcador de contenido"/>
          <p:cNvPicPr>
            <a:picLocks noGrp="1" noChangeAspect="1"/>
          </p:cNvPicPr>
          <p:nvPr>
            <p:ph idx="1"/>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8662" t="5051" r="53723" b="8836"/>
          <a:stretch/>
        </p:blipFill>
        <p:spPr>
          <a:xfrm>
            <a:off x="683568" y="1165503"/>
            <a:ext cx="7776864" cy="5575865"/>
          </a:xfrm>
        </p:spPr>
      </p:pic>
      <p:sp>
        <p:nvSpPr>
          <p:cNvPr id="5" name="4 Rectángulo"/>
          <p:cNvSpPr/>
          <p:nvPr/>
        </p:nvSpPr>
        <p:spPr>
          <a:xfrm>
            <a:off x="4644008" y="1844824"/>
            <a:ext cx="2376264" cy="72008"/>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p:cNvSpPr/>
          <p:nvPr/>
        </p:nvSpPr>
        <p:spPr>
          <a:xfrm>
            <a:off x="4644008" y="1916832"/>
            <a:ext cx="3672408" cy="50405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4716016" y="2420888"/>
            <a:ext cx="3672408" cy="3312368"/>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50057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rtl="1"/>
            <a:r>
              <a:rPr lang="he-IL" b="1" dirty="0" smtClean="0">
                <a:latin typeface="Times New Roman" panose="02020603050405020304" pitchFamily="18" charset="0"/>
                <a:cs typeface="Times New Roman" panose="02020603050405020304" pitchFamily="18" charset="0"/>
              </a:rPr>
              <a:t>השחתת זרע באשה</a:t>
            </a:r>
            <a:br>
              <a:rPr lang="he-IL" b="1" dirty="0" smtClean="0">
                <a:latin typeface="Times New Roman" panose="02020603050405020304" pitchFamily="18" charset="0"/>
                <a:cs typeface="Times New Roman" panose="02020603050405020304" pitchFamily="18" charset="0"/>
              </a:rPr>
            </a:br>
            <a:r>
              <a:rPr lang="he-IL" b="1" dirty="0" smtClean="0">
                <a:latin typeface="Times New Roman" panose="02020603050405020304" pitchFamily="18" charset="0"/>
                <a:cs typeface="Times New Roman" panose="02020603050405020304" pitchFamily="18" charset="0"/>
              </a:rPr>
              <a:t>שיטת ר"ת</a:t>
            </a:r>
            <a:endParaRPr lang="es-MX" b="1"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p:txBody>
          <a:bodyPr/>
          <a:lstStyle/>
          <a:p>
            <a:endParaRPr lang="he-IL" dirty="0" smtClean="0"/>
          </a:p>
          <a:p>
            <a:pPr algn="just" rtl="1"/>
            <a:r>
              <a:rPr lang="he-IL" dirty="0" smtClean="0">
                <a:latin typeface="Times New Roman" panose="02020603050405020304" pitchFamily="18" charset="0"/>
                <a:cs typeface="Times New Roman" panose="02020603050405020304" pitchFamily="18" charset="0"/>
              </a:rPr>
              <a:t>ר"ת מפרש בסוגיא נדה יג לאו בנות איסור הרגשה, משום שאינם מצוות על פריה ורביה.</a:t>
            </a:r>
          </a:p>
          <a:p>
            <a:pPr algn="just" rtl="1"/>
            <a:r>
              <a:rPr lang="he-IL" dirty="0" smtClean="0">
                <a:latin typeface="Times New Roman" panose="02020603050405020304" pitchFamily="18" charset="0"/>
                <a:cs typeface="Times New Roman" panose="02020603050405020304" pitchFamily="18" charset="0"/>
              </a:rPr>
              <a:t>ואולי כן מרגישות אבל אין כאן שום איסור.</a:t>
            </a:r>
          </a:p>
          <a:p>
            <a:pPr algn="just" rtl="1"/>
            <a:r>
              <a:rPr lang="he-IL" dirty="0" smtClean="0">
                <a:latin typeface="Times New Roman" panose="02020603050405020304" pitchFamily="18" charset="0"/>
                <a:cs typeface="Times New Roman" panose="02020603050405020304" pitchFamily="18" charset="0"/>
              </a:rPr>
              <a:t>לכן בסוגיא יבמות יג מפרש ג' נשים חייבות לשמש במוך ושאר נשים מותרות</a:t>
            </a:r>
          </a:p>
          <a:p>
            <a:pPr algn="just" rtl="1"/>
            <a:r>
              <a:rPr lang="he-IL" dirty="0" smtClean="0">
                <a:latin typeface="Times New Roman" panose="02020603050405020304" pitchFamily="18" charset="0"/>
                <a:cs typeface="Times New Roman" panose="02020603050405020304" pitchFamily="18" charset="0"/>
              </a:rPr>
              <a:t>הרמב"ן מפרש לשון הגמ' שאינם מרגשיות כי אם לא כן לא היו משובחות, כי אין שבח בהשחתה אפי' בנשים.</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2454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he-IL" b="1" dirty="0" smtClean="0"/>
              <a:t>קושיות הראשונים על ר"ת</a:t>
            </a:r>
            <a:endParaRPr lang="es-MX" b="1" dirty="0"/>
          </a:p>
        </p:txBody>
      </p:sp>
      <p:sp>
        <p:nvSpPr>
          <p:cNvPr id="3" name="2 Marcador de contenido"/>
          <p:cNvSpPr>
            <a:spLocks noGrp="1"/>
          </p:cNvSpPr>
          <p:nvPr>
            <p:ph idx="1"/>
          </p:nvPr>
        </p:nvSpPr>
        <p:spPr/>
        <p:txBody>
          <a:bodyPr>
            <a:normAutofit fontScale="77500" lnSpcReduction="20000"/>
          </a:bodyPr>
          <a:lstStyle/>
          <a:p>
            <a:pPr algn="just" rtl="1"/>
            <a:endParaRPr lang="he-IL" dirty="0" smtClean="0">
              <a:latin typeface="Times New Roman" panose="02020603050405020304" pitchFamily="18" charset="0"/>
              <a:cs typeface="Times New Roman" panose="02020603050405020304" pitchFamily="18" charset="0"/>
            </a:endParaRPr>
          </a:p>
          <a:p>
            <a:pPr algn="just" rtl="1"/>
            <a:endParaRPr lang="he-IL" dirty="0">
              <a:latin typeface="Times New Roman" panose="02020603050405020304" pitchFamily="18" charset="0"/>
              <a:cs typeface="Times New Roman" panose="02020603050405020304" pitchFamily="18" charset="0"/>
            </a:endParaRPr>
          </a:p>
          <a:p>
            <a:pPr algn="just" rtl="1"/>
            <a:r>
              <a:rPr lang="he-IL" sz="4300" b="1" dirty="0" smtClean="0">
                <a:latin typeface="Times New Roman" panose="02020603050405020304" pitchFamily="18" charset="0"/>
                <a:cs typeface="Times New Roman" panose="02020603050405020304" pitchFamily="18" charset="0"/>
              </a:rPr>
              <a:t>לשון הגמ' לאו בנות הרגשה נינהו. [רמב"ן]</a:t>
            </a:r>
          </a:p>
          <a:p>
            <a:pPr algn="just" rtl="1"/>
            <a:r>
              <a:rPr lang="he-IL" sz="4300" b="1" dirty="0" smtClean="0">
                <a:latin typeface="Times New Roman" panose="02020603050405020304" pitchFamily="18" charset="0"/>
                <a:cs typeface="Times New Roman" panose="02020603050405020304" pitchFamily="18" charset="0"/>
              </a:rPr>
              <a:t>הרי מביאה עצמה לידי הרהור שהרי היא בת הרגשה לפי ר"ת. [רמב"ן] והרי היא מצווה על הרהור ויש לעיין לפי הטעם באיסור ונשמרת מכל דבר רע.</a:t>
            </a:r>
          </a:p>
          <a:p>
            <a:pPr algn="just" rtl="1"/>
            <a:r>
              <a:rPr lang="he-IL" sz="4300" b="1" dirty="0" smtClean="0">
                <a:latin typeface="Times New Roman" panose="02020603050405020304" pitchFamily="18" charset="0"/>
                <a:cs typeface="Times New Roman" panose="02020603050405020304" pitchFamily="18" charset="0"/>
              </a:rPr>
              <a:t>הוקשו נשים לאנשים לכל עונשים שבתורה. [תוס' ישנים]</a:t>
            </a:r>
          </a:p>
          <a:p>
            <a:pPr algn="just" rtl="1"/>
            <a:r>
              <a:rPr lang="he-IL" sz="4300" b="1" dirty="0" smtClean="0">
                <a:latin typeface="Times New Roman" panose="02020603050405020304" pitchFamily="18" charset="0"/>
                <a:cs typeface="Times New Roman" panose="02020603050405020304" pitchFamily="18" charset="0"/>
              </a:rPr>
              <a:t>הגמ' לא היתה צריכה להגיד משובחת שהרי לא תהו בראה כתיב [ריטב"א]</a:t>
            </a:r>
          </a:p>
          <a:p>
            <a:pPr algn="just" rtl="1"/>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5514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he-IL" b="1" dirty="0" smtClean="0"/>
              <a:t>שיטת הרמב"ן</a:t>
            </a:r>
            <a:endParaRPr lang="es-MX" b="1" dirty="0"/>
          </a:p>
        </p:txBody>
      </p:sp>
      <p:sp>
        <p:nvSpPr>
          <p:cNvPr id="3" name="2 Marcador de contenido"/>
          <p:cNvSpPr>
            <a:spLocks noGrp="1"/>
          </p:cNvSpPr>
          <p:nvPr>
            <p:ph idx="1"/>
          </p:nvPr>
        </p:nvSpPr>
        <p:spPr/>
        <p:txBody>
          <a:bodyPr/>
          <a:lstStyle/>
          <a:p>
            <a:pPr algn="just" rtl="1"/>
            <a:endParaRPr lang="he-IL" b="1" dirty="0" smtClean="0">
              <a:latin typeface="Times New Roman" panose="02020603050405020304" pitchFamily="18" charset="0"/>
              <a:cs typeface="Times New Roman" panose="02020603050405020304" pitchFamily="18" charset="0"/>
            </a:endParaRPr>
          </a:p>
          <a:p>
            <a:pPr algn="just" rtl="1"/>
            <a:r>
              <a:rPr lang="he-IL" b="1" dirty="0" smtClean="0">
                <a:latin typeface="Times New Roman" panose="02020603050405020304" pitchFamily="18" charset="0"/>
                <a:cs typeface="Times New Roman" panose="02020603050405020304" pitchFamily="18" charset="0"/>
              </a:rPr>
              <a:t>אשה גם מצווה על השחתה דהרי כתיב כי השחית כל בשר את דרכו.</a:t>
            </a:r>
          </a:p>
          <a:p>
            <a:pPr algn="just" rtl="1"/>
            <a:r>
              <a:rPr lang="he-IL" b="1" dirty="0" smtClean="0">
                <a:latin typeface="Times New Roman" panose="02020603050405020304" pitchFamily="18" charset="0"/>
                <a:cs typeface="Times New Roman" panose="02020603050405020304" pitchFamily="18" charset="0"/>
              </a:rPr>
              <a:t>אף שלא נצטוו על הסירוס נצטוו על השחתה.</a:t>
            </a:r>
          </a:p>
          <a:p>
            <a:pPr algn="just" rtl="1"/>
            <a:r>
              <a:rPr lang="he-IL" b="1" dirty="0" smtClean="0">
                <a:latin typeface="Times New Roman" panose="02020603050405020304" pitchFamily="18" charset="0"/>
                <a:cs typeface="Times New Roman" panose="02020603050405020304" pitchFamily="18" charset="0"/>
              </a:rPr>
              <a:t>לכא' הסברא משום שמשחית רוח חיים [או רציחה אבל נראה שאין הרמב"ן סובר רציחה בסוגיא דג' נשים].</a:t>
            </a:r>
          </a:p>
          <a:p>
            <a:pPr marL="0" indent="0" algn="just" rtl="1">
              <a:buNone/>
            </a:pPr>
            <a:endParaRPr lang="es-MX"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2154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he-IL" b="1" dirty="0" smtClean="0">
                <a:latin typeface="Times New Roman" panose="02020603050405020304" pitchFamily="18" charset="0"/>
                <a:cs typeface="Times New Roman" panose="02020603050405020304" pitchFamily="18" charset="0"/>
              </a:rPr>
              <a:t>מהו האיסור לפי הרמב"ן</a:t>
            </a:r>
            <a:endParaRPr lang="es-MX" b="1"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p:txBody>
          <a:bodyPr>
            <a:normAutofit lnSpcReduction="10000"/>
          </a:bodyPr>
          <a:lstStyle/>
          <a:p>
            <a:pPr algn="just" rtl="1"/>
            <a:r>
              <a:rPr lang="he-IL" b="1" dirty="0" smtClean="0">
                <a:cs typeface="+mj-cs"/>
              </a:rPr>
              <a:t>לפי הרמב"ן זרע האשה היינו הדם שמתרכז בשעת גמר תשמיש, ולכא' היינו לבטלה כי יש חלק בעובר מהדם הזה.</a:t>
            </a:r>
          </a:p>
          <a:p>
            <a:pPr algn="just" rtl="1"/>
            <a:r>
              <a:rPr lang="he-IL" b="1" dirty="0" smtClean="0">
                <a:cs typeface="+mj-cs"/>
              </a:rPr>
              <a:t>יש שחשבו שהוא הלחות שמוציאה האשה בשעת התרגשותה בתשמיש.</a:t>
            </a:r>
          </a:p>
          <a:p>
            <a:pPr algn="just" rtl="1"/>
            <a:r>
              <a:rPr lang="he-IL" b="1" dirty="0" smtClean="0">
                <a:cs typeface="+mj-cs"/>
              </a:rPr>
              <a:t>ולכא' לא זה ולא זה יש להם קשר בהולדה, וא"כ מה שייך השחתה כלל בזה, ולכא' חייבים לו' שהאיסור לפי שיטתם הוא כעין ניאוף, אבל לא משום השחתה הולד, ויש לעיין אם זה היה כוונתם, וצ"ע.</a:t>
            </a:r>
            <a:endParaRPr lang="es-MX" b="1" dirty="0">
              <a:cs typeface="+mj-cs"/>
            </a:endParaRPr>
          </a:p>
        </p:txBody>
      </p:sp>
    </p:spTree>
    <p:extLst>
      <p:ext uri="{BB962C8B-B14F-4D97-AF65-F5344CB8AC3E}">
        <p14:creationId xmlns:p14="http://schemas.microsoft.com/office/powerpoint/2010/main" val="3492790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he-IL" b="1" dirty="0" smtClean="0"/>
              <a:t>סתירה בדברי הרמב"ן</a:t>
            </a:r>
            <a:endParaRPr lang="es-MX" b="1" dirty="0"/>
          </a:p>
        </p:txBody>
      </p:sp>
      <p:sp>
        <p:nvSpPr>
          <p:cNvPr id="3" name="2 Marcador de contenido"/>
          <p:cNvSpPr>
            <a:spLocks noGrp="1"/>
          </p:cNvSpPr>
          <p:nvPr>
            <p:ph idx="1"/>
          </p:nvPr>
        </p:nvSpPr>
        <p:spPr/>
        <p:txBody>
          <a:bodyPr>
            <a:normAutofit lnSpcReduction="10000"/>
          </a:bodyPr>
          <a:lstStyle/>
          <a:p>
            <a:pPr algn="just" rtl="1"/>
            <a:r>
              <a:rPr lang="he-IL" b="1" dirty="0" smtClean="0">
                <a:cs typeface="+mj-cs"/>
              </a:rPr>
              <a:t>הרמב"ן כתב בכתובות שאף שהיא אינה מצווה על פריה ורביה, מצווה שלא להשחית זרע בעלה, וצ"ע שהרי בנדה כתב שהיא מצווה אף על זרע דידה.</a:t>
            </a:r>
          </a:p>
          <a:p>
            <a:pPr algn="just" rtl="1"/>
            <a:r>
              <a:rPr lang="he-IL" b="1" dirty="0" smtClean="0">
                <a:cs typeface="+mj-cs"/>
              </a:rPr>
              <a:t>יש ליישב שעל כרחך האיסור בנדה הוא משום כעין ניאוף וזה לא שייך הכא שהרי יש כאן ביאה אף שלא הוה כדרך ביאה, ומ"מ אסורה להשחית זרע בעלה משום לפני עוור לא תתן מכשול, שבעלה כן מצווה על פריה ורביה והרי הוא משחית, וכך ראיתי שתי' ר' יששכר פרנד.</a:t>
            </a:r>
            <a:endParaRPr lang="es-MX" b="1" dirty="0">
              <a:cs typeface="+mj-cs"/>
            </a:endParaRPr>
          </a:p>
        </p:txBody>
      </p:sp>
    </p:spTree>
    <p:extLst>
      <p:ext uri="{BB962C8B-B14F-4D97-AF65-F5344CB8AC3E}">
        <p14:creationId xmlns:p14="http://schemas.microsoft.com/office/powerpoint/2010/main" val="1798556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he-IL" b="1" dirty="0" smtClean="0"/>
              <a:t>עוד יישוב</a:t>
            </a:r>
            <a:endParaRPr lang="es-MX" b="1" dirty="0"/>
          </a:p>
        </p:txBody>
      </p:sp>
      <p:sp>
        <p:nvSpPr>
          <p:cNvPr id="3" name="2 Marcador de contenido"/>
          <p:cNvSpPr>
            <a:spLocks noGrp="1"/>
          </p:cNvSpPr>
          <p:nvPr>
            <p:ph idx="1"/>
          </p:nvPr>
        </p:nvSpPr>
        <p:spPr/>
        <p:txBody>
          <a:bodyPr/>
          <a:lstStyle/>
          <a:p>
            <a:pPr algn="just" rtl="1"/>
            <a:r>
              <a:rPr lang="he-IL" dirty="0" smtClean="0">
                <a:cs typeface="+mj-cs"/>
              </a:rPr>
              <a:t>עוד כתבנו ליישב שכלפי האשה נחשב דרך תשמיש כיוון שהדם נמצא בתוך גופה, ואילו כלפי האיש הוה כשלא כדרך תשמיש, ולכן איכא השחתה לדידיה והיא אסורה לשים מוך מדין לפני עוור.</a:t>
            </a:r>
          </a:p>
          <a:p>
            <a:pPr algn="just" rtl="1"/>
            <a:r>
              <a:rPr lang="he-IL" dirty="0" smtClean="0">
                <a:cs typeface="+mj-cs"/>
              </a:rPr>
              <a:t>עוד אפשר שהרמב"ן מיירי במוך לאחר תשמיש ולכן רק איכא איסור מצדו ולא מצדה ומדין השחתה ממש כי השחית כל בשר.</a:t>
            </a:r>
          </a:p>
          <a:p>
            <a:pPr algn="just" rtl="1"/>
            <a:endParaRPr lang="es-MX" dirty="0">
              <a:cs typeface="+mj-cs"/>
            </a:endParaRPr>
          </a:p>
        </p:txBody>
      </p:sp>
    </p:spTree>
    <p:extLst>
      <p:ext uri="{BB962C8B-B14F-4D97-AF65-F5344CB8AC3E}">
        <p14:creationId xmlns:p14="http://schemas.microsoft.com/office/powerpoint/2010/main" val="183964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pPr algn="just" rtl="1"/>
            <a:endParaRPr lang="he-IL" sz="3600" b="1" dirty="0" smtClean="0">
              <a:latin typeface="Times New Roman" panose="02020603050405020304" pitchFamily="18" charset="0"/>
              <a:cs typeface="Times New Roman" panose="02020603050405020304" pitchFamily="18" charset="0"/>
            </a:endParaRPr>
          </a:p>
          <a:p>
            <a:pPr algn="just" rtl="1"/>
            <a:r>
              <a:rPr lang="he-IL" sz="3600" b="1" dirty="0" smtClean="0">
                <a:latin typeface="Times New Roman" panose="02020603050405020304" pitchFamily="18" charset="0"/>
                <a:cs typeface="Times New Roman" panose="02020603050405020304" pitchFamily="18" charset="0"/>
              </a:rPr>
              <a:t>האם ע"פ החידוש של ניאוף אפשר לו' שאף לפי מציאות זמננו איכא איסור לפי הרמב"ן, אפשר שכל גדר האיסור של ניאוף הוא דווקא בהשחתה, ואם אין השחתה לא היה איסור, אבל הפשטות הוא שתלוי בהנאה ולא בעינן השחתה של הולדה</a:t>
            </a:r>
            <a:r>
              <a:rPr lang="he-IL" dirty="0" smtClean="0">
                <a:latin typeface="Times New Roman" panose="02020603050405020304" pitchFamily="18" charset="0"/>
                <a:cs typeface="Times New Roman" panose="02020603050405020304" pitchFamily="18" charset="0"/>
              </a:rPr>
              <a:t>.</a:t>
            </a:r>
          </a:p>
          <a:p>
            <a:pPr algn="just" rtl="1"/>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6925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he-IL" b="1" dirty="0" smtClean="0"/>
              <a:t>איך קיימ"ל בענין איסור השחתה בנשים</a:t>
            </a:r>
            <a:endParaRPr lang="es-MX" b="1" dirty="0"/>
          </a:p>
        </p:txBody>
      </p:sp>
      <p:sp>
        <p:nvSpPr>
          <p:cNvPr id="3" name="2 Marcador de contenido"/>
          <p:cNvSpPr>
            <a:spLocks noGrp="1"/>
          </p:cNvSpPr>
          <p:nvPr>
            <p:ph idx="1"/>
          </p:nvPr>
        </p:nvSpPr>
        <p:spPr/>
        <p:txBody>
          <a:bodyPr>
            <a:normAutofit fontScale="77500" lnSpcReduction="20000"/>
          </a:bodyPr>
          <a:lstStyle/>
          <a:p>
            <a:pPr algn="just" rtl="1"/>
            <a:r>
              <a:rPr lang="he-IL" dirty="0" smtClean="0">
                <a:latin typeface="Times New Roman" panose="02020603050405020304" pitchFamily="18" charset="0"/>
                <a:cs typeface="Times New Roman" panose="02020603050405020304" pitchFamily="18" charset="0"/>
              </a:rPr>
              <a:t>ברור שלא שייך השחתה מדין איבוד ההולדה לדידה, ואף אם היא מצווה על שבת, שהרי אנו יודעים במציאות שלא שייך כלל כל הענין של איבוד הולדה ורציחה וכו'.</a:t>
            </a:r>
          </a:p>
          <a:p>
            <a:pPr algn="just" rtl="1"/>
            <a:r>
              <a:rPr lang="he-IL" dirty="0" smtClean="0">
                <a:latin typeface="Times New Roman" panose="02020603050405020304" pitchFamily="18" charset="0"/>
                <a:cs typeface="Times New Roman" panose="02020603050405020304" pitchFamily="18" charset="0"/>
              </a:rPr>
              <a:t>אולי לפי המציאות של זמננו גם הרמב"ן לא היה כותב מה שכתב שהרי אין כאן השחתה כלל, כמו שכתבנו.</a:t>
            </a:r>
          </a:p>
          <a:p>
            <a:pPr algn="just" rtl="1"/>
            <a:r>
              <a:rPr lang="he-IL" dirty="0" smtClean="0">
                <a:latin typeface="Times New Roman" panose="02020603050405020304" pitchFamily="18" charset="0"/>
                <a:cs typeface="Times New Roman" panose="02020603050405020304" pitchFamily="18" charset="0"/>
              </a:rPr>
              <a:t>הרא"ש כתב להדיא שאין איסור השחתה בנשים.</a:t>
            </a:r>
          </a:p>
          <a:p>
            <a:pPr algn="just" rtl="1"/>
            <a:r>
              <a:rPr lang="he-IL" dirty="0" smtClean="0">
                <a:latin typeface="Times New Roman" panose="02020603050405020304" pitchFamily="18" charset="0"/>
                <a:cs typeface="Times New Roman" panose="02020603050405020304" pitchFamily="18" charset="0"/>
              </a:rPr>
              <a:t>וכך סובר ר"ת</a:t>
            </a:r>
          </a:p>
          <a:p>
            <a:pPr algn="just" rtl="1"/>
            <a:r>
              <a:rPr lang="he-IL" dirty="0" smtClean="0">
                <a:latin typeface="Times New Roman" panose="02020603050405020304" pitchFamily="18" charset="0"/>
                <a:cs typeface="Times New Roman" panose="02020603050405020304" pitchFamily="18" charset="0"/>
              </a:rPr>
              <a:t>אין ראיה ברורה בשיטת רש"י</a:t>
            </a:r>
          </a:p>
          <a:p>
            <a:pPr algn="just" rtl="1"/>
            <a:r>
              <a:rPr lang="he-IL" dirty="0" smtClean="0">
                <a:latin typeface="Times New Roman" panose="02020603050405020304" pitchFamily="18" charset="0"/>
                <a:cs typeface="Times New Roman" panose="02020603050405020304" pitchFamily="18" charset="0"/>
              </a:rPr>
              <a:t>כל השאלה תהיה רק היכא ששייך דין ניאוף לכא', וממילא שהאשה תגיע להתרגשותה על ידי בעלה לכא' אין איסור של ניאוף והיה מותר.</a:t>
            </a:r>
          </a:p>
          <a:p>
            <a:pPr algn="just" rtl="1"/>
            <a:r>
              <a:rPr lang="he-IL" dirty="0" smtClean="0">
                <a:latin typeface="Times New Roman" panose="02020603050405020304" pitchFamily="18" charset="0"/>
                <a:cs typeface="Times New Roman" panose="02020603050405020304" pitchFamily="18" charset="0"/>
              </a:rPr>
              <a:t>לגבי משמוש ביד באשה לכא' יש להחמיר מדין איסור הרהורים לפי הרמב"ן ואולי משום דאיכא איסור ניאוף להם כמו שכתבנו צד ברמב"ן.</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942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he-IL" b="1" dirty="0" smtClean="0"/>
              <a:t>דברי הטור בפירושו על התורה</a:t>
            </a:r>
            <a:endParaRPr lang="es-MX" b="1" dirty="0"/>
          </a:p>
        </p:txBody>
      </p:sp>
      <p:pic>
        <p:nvPicPr>
          <p:cNvPr id="5" name="4 Marcador de contenido"/>
          <p:cNvPicPr>
            <a:picLocks noGrp="1" noChangeAspect="1"/>
          </p:cNvPicPr>
          <p:nvPr>
            <p:ph idx="1"/>
          </p:nvPr>
        </p:nvPicPr>
        <p:blipFill rotWithShape="1">
          <a:blip r:embed="rId2">
            <a:extLst>
              <a:ext uri="{28A0092B-C50C-407E-A947-70E740481C1C}">
                <a14:useLocalDpi xmlns:a14="http://schemas.microsoft.com/office/drawing/2010/main" val="0"/>
              </a:ext>
            </a:extLst>
          </a:blip>
          <a:srcRect l="20662" t="63202" r="32853" b="-1476"/>
          <a:stretch/>
        </p:blipFill>
        <p:spPr>
          <a:xfrm>
            <a:off x="827584" y="1484784"/>
            <a:ext cx="7776864" cy="4239522"/>
          </a:xfrm>
        </p:spPr>
      </p:pic>
      <p:sp>
        <p:nvSpPr>
          <p:cNvPr id="6" name="5 Rectángulo"/>
          <p:cNvSpPr/>
          <p:nvPr/>
        </p:nvSpPr>
        <p:spPr>
          <a:xfrm>
            <a:off x="971600" y="1669798"/>
            <a:ext cx="7560840" cy="375545"/>
          </a:xfrm>
          <a:prstGeom prst="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4283968" y="2045343"/>
            <a:ext cx="4248472" cy="375545"/>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51720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he-IL" b="1" dirty="0" smtClean="0"/>
              <a:t>הטור פירש אחרת מהרמב"ן</a:t>
            </a:r>
            <a:endParaRPr lang="es-MX" b="1" dirty="0"/>
          </a:p>
        </p:txBody>
      </p:sp>
      <p:pic>
        <p:nvPicPr>
          <p:cNvPr id="5" name="4 Marcador de contenido"/>
          <p:cNvPicPr>
            <a:picLocks noGrp="1" noChangeAspect="1"/>
          </p:cNvPicPr>
          <p:nvPr>
            <p:ph idx="1"/>
          </p:nvPr>
        </p:nvPicPr>
        <p:blipFill rotWithShape="1">
          <a:blip r:embed="rId2">
            <a:extLst>
              <a:ext uri="{28A0092B-C50C-407E-A947-70E740481C1C}">
                <a14:useLocalDpi xmlns:a14="http://schemas.microsoft.com/office/drawing/2010/main" val="0"/>
              </a:ext>
            </a:extLst>
          </a:blip>
          <a:srcRect l="2154" t="45151" r="18849" b="30054"/>
          <a:stretch/>
        </p:blipFill>
        <p:spPr>
          <a:xfrm>
            <a:off x="323528" y="2492896"/>
            <a:ext cx="8568952" cy="3096344"/>
          </a:xfrm>
        </p:spPr>
      </p:pic>
      <p:sp>
        <p:nvSpPr>
          <p:cNvPr id="6" name="5 Rectángulo"/>
          <p:cNvSpPr/>
          <p:nvPr/>
        </p:nvSpPr>
        <p:spPr>
          <a:xfrm>
            <a:off x="539552" y="2564904"/>
            <a:ext cx="6048672" cy="36004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1403648" y="3140968"/>
            <a:ext cx="7272808" cy="432048"/>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257377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he-IL" b="1" dirty="0" smtClean="0"/>
              <a:t>האבן עזרא מביא דעת חכמי יון</a:t>
            </a:r>
            <a:endParaRPr lang="es-MX" b="1" dirty="0"/>
          </a:p>
        </p:txBody>
      </p:sp>
      <p:sp>
        <p:nvSpPr>
          <p:cNvPr id="3" name="2 Marcador de contenido"/>
          <p:cNvSpPr>
            <a:spLocks noGrp="1"/>
          </p:cNvSpPr>
          <p:nvPr>
            <p:ph idx="1"/>
          </p:nvPr>
        </p:nvSpPr>
        <p:spPr>
          <a:xfrm>
            <a:off x="457200" y="1556792"/>
            <a:ext cx="8229600" cy="4525963"/>
          </a:xfrm>
        </p:spPr>
        <p:txBody>
          <a:bodyPr/>
          <a:lstStyle/>
          <a:p>
            <a:pPr algn="r" rtl="1"/>
            <a:r>
              <a:rPr lang="he-IL" sz="4400" b="1" dirty="0" smtClean="0">
                <a:cs typeface="+mj-cs"/>
              </a:rPr>
              <a:t>אבן עזרא ויקרא פרשת תזריע פרק יב פסוק ב </a:t>
            </a:r>
          </a:p>
          <a:p>
            <a:pPr algn="r" rtl="1"/>
            <a:endParaRPr lang="he-IL" sz="4400" dirty="0" smtClean="0">
              <a:cs typeface="+mj-cs"/>
            </a:endParaRPr>
          </a:p>
          <a:p>
            <a:pPr algn="r" rtl="1"/>
            <a:r>
              <a:rPr lang="he-IL" sz="4400" dirty="0" smtClean="0">
                <a:cs typeface="+mj-cs"/>
              </a:rPr>
              <a:t> </a:t>
            </a:r>
            <a:r>
              <a:rPr lang="he-IL" sz="4400" b="1" dirty="0" smtClean="0">
                <a:cs typeface="+mj-cs"/>
              </a:rPr>
              <a:t>ועל כן דעת חכמי יון שהזרע לאשה, וזרע הזכר מקפיא, </a:t>
            </a:r>
            <a:r>
              <a:rPr lang="he-IL" sz="4400" b="1" dirty="0" smtClean="0">
                <a:solidFill>
                  <a:srgbClr val="FFFF00"/>
                </a:solidFill>
                <a:cs typeface="+mj-cs"/>
              </a:rPr>
              <a:t>וכל הבן מדם האשה</a:t>
            </a:r>
            <a:r>
              <a:rPr lang="he-IL" dirty="0" smtClean="0">
                <a:solidFill>
                  <a:srgbClr val="FFFF00"/>
                </a:solidFill>
              </a:rPr>
              <a:t>.</a:t>
            </a:r>
            <a:r>
              <a:rPr lang="he-IL" dirty="0" smtClean="0"/>
              <a:t> </a:t>
            </a:r>
            <a:endParaRPr lang="es-MX" dirty="0"/>
          </a:p>
        </p:txBody>
      </p:sp>
    </p:spTree>
    <p:extLst>
      <p:ext uri="{BB962C8B-B14F-4D97-AF65-F5344CB8AC3E}">
        <p14:creationId xmlns:p14="http://schemas.microsoft.com/office/powerpoint/2010/main" val="3373205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fontScale="90000"/>
          </a:bodyPr>
          <a:lstStyle/>
          <a:p>
            <a:r>
              <a:rPr lang="he-IL" sz="4900" b="1" dirty="0" smtClean="0"/>
              <a:t>דרשות ר"י אבן שועיב תזריע ומצורע </a:t>
            </a:r>
            <a:r>
              <a:rPr lang="he-IL" dirty="0" smtClean="0"/>
              <a:t/>
            </a:r>
            <a:br>
              <a:rPr lang="he-IL" dirty="0" smtClean="0"/>
            </a:br>
            <a:endParaRPr lang="es-MX" dirty="0"/>
          </a:p>
        </p:txBody>
      </p:sp>
      <p:sp>
        <p:nvSpPr>
          <p:cNvPr id="3" name="2 Marcador de contenido"/>
          <p:cNvSpPr>
            <a:spLocks noGrp="1"/>
          </p:cNvSpPr>
          <p:nvPr>
            <p:ph idx="1"/>
          </p:nvPr>
        </p:nvSpPr>
        <p:spPr>
          <a:xfrm>
            <a:off x="467544" y="1124744"/>
            <a:ext cx="8229600" cy="5256584"/>
          </a:xfrm>
        </p:spPr>
        <p:txBody>
          <a:bodyPr>
            <a:normAutofit fontScale="40000" lnSpcReduction="20000"/>
          </a:bodyPr>
          <a:lstStyle/>
          <a:p>
            <a:pPr algn="just" rtl="1"/>
            <a:endParaRPr lang="he-IL" dirty="0" smtClean="0"/>
          </a:p>
          <a:p>
            <a:pPr algn="just" rtl="1"/>
            <a:r>
              <a:rPr lang="he-IL" sz="5900" dirty="0" smtClean="0">
                <a:cs typeface="+mj-cs"/>
              </a:rPr>
              <a:t>וכמו שאנו רואין לחכמי המחקר שלא הסכימו בזה, וכתבו בו כמה דעות, שיש מי שכתב שהעובר נוצר מדם האשה ואין לאיש בו אלא שנותן בו הצורה בזרעו, וכמו הביצה ההוה מתרנגולת לבד בהתפלש באפר ומתחממת, ואין הפרש בין הבצים הבאים ממנה ובין הבצים הבאים מכח התרנגול, אלא שאלו מוציאין אפרוח ואלו אין מוציאין, כן באשה. ואמרו בעלי זו הסברה שכבר נתעברה אשה מעצמה בלי חבור ונוצרה ברחמה חתיכה והיו לה צירים וחבלים וילדה חתיכת דם כי חסר הצורה. </a:t>
            </a:r>
            <a:r>
              <a:rPr lang="he-IL" sz="5900" b="1" dirty="0" smtClean="0">
                <a:solidFill>
                  <a:srgbClr val="FF0000"/>
                </a:solidFill>
                <a:cs typeface="+mj-cs"/>
              </a:rPr>
              <a:t>ואחרים כתבו שהעובר בא משניהם מזרע הזכר ודם האשה. והוא דעת גדול הרופאים, והוא דעת רבותינו זכרונם לברכה אולי שמעו מהם. אמרו במסכת נדה שלשה שותפין הן באדם ביצירת העובר אביו מזריע לובן וכו'. </a:t>
            </a:r>
            <a:r>
              <a:rPr lang="he-IL" sz="5900" dirty="0" smtClean="0">
                <a:cs typeface="+mj-cs"/>
              </a:rPr>
              <a:t>ובמדרש מפרש אחור וקדם מאיש ואשה פירוש מדם האשה ולובן האיש, וקרא לאשה אחור שנבראת אחרונה לאיש, וקרא לאיש קודם שנברא קודם לאשה, או על ענין שני פרצופין. ותשת עלי כפכה, הנשמה שנתן השם בו דכתיב ושכותי כפי, והקדים האשה כדעת רבותינו זכרונם לברכה אשה מזרעת תחלה יולדת זכר, ויש דעות אחרות בהם אין צריך לכתבם</a:t>
            </a:r>
            <a:r>
              <a:rPr lang="he-IL" dirty="0" smtClean="0"/>
              <a:t>. </a:t>
            </a:r>
            <a:endParaRPr lang="es-MX" dirty="0"/>
          </a:p>
        </p:txBody>
      </p:sp>
    </p:spTree>
    <p:extLst>
      <p:ext uri="{BB962C8B-B14F-4D97-AF65-F5344CB8AC3E}">
        <p14:creationId xmlns:p14="http://schemas.microsoft.com/office/powerpoint/2010/main" val="3623585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he-IL" b="1" dirty="0" smtClean="0"/>
              <a:t>שו"ת הריב"ש לא ראה דברי אריסטו ודברי אבן שועיב</a:t>
            </a:r>
            <a:endParaRPr lang="es-MX" b="1" dirty="0"/>
          </a:p>
        </p:txBody>
      </p:sp>
      <p:sp>
        <p:nvSpPr>
          <p:cNvPr id="3" name="2 Marcador de contenido"/>
          <p:cNvSpPr>
            <a:spLocks noGrp="1"/>
          </p:cNvSpPr>
          <p:nvPr>
            <p:ph idx="1"/>
          </p:nvPr>
        </p:nvSpPr>
        <p:spPr/>
        <p:txBody>
          <a:bodyPr>
            <a:normAutofit fontScale="85000" lnSpcReduction="20000"/>
          </a:bodyPr>
          <a:lstStyle/>
          <a:p>
            <a:pPr algn="r" rtl="1"/>
            <a:r>
              <a:rPr lang="he-IL" b="1" dirty="0" smtClean="0"/>
              <a:t>שו"ת הריב"ש סימן תמז </a:t>
            </a:r>
          </a:p>
          <a:p>
            <a:pPr algn="r" rtl="1"/>
            <a:endParaRPr lang="he-IL" dirty="0" smtClean="0"/>
          </a:p>
          <a:p>
            <a:pPr algn="just" rtl="1"/>
            <a:r>
              <a:rPr lang="he-IL" b="1" dirty="0" smtClean="0">
                <a:solidFill>
                  <a:srgbClr val="FF0000"/>
                </a:solidFill>
              </a:rPr>
              <a:t>לא נאמין אל חכמי היונים, והישמעאלים; שלא דברו רק מסברתם, ועל פי אי זה נסיון, מבלי שישגיחו: על כמה ספקות, יפלו בנסיון ההוא.</a:t>
            </a:r>
            <a:r>
              <a:rPr lang="he-IL" dirty="0" smtClean="0"/>
              <a:t> כמו שהיו עושין חכמינו ז"ל, כמוזכר בפרק המפלת (ל':): אני מביא ראיה מן התורה, ואתם מביאים ראיה מן השוטים? </a:t>
            </a:r>
            <a:r>
              <a:rPr lang="he-IL" b="1" dirty="0" smtClean="0">
                <a:solidFill>
                  <a:srgbClr val="FF0000"/>
                </a:solidFill>
              </a:rPr>
              <a:t>ובכמה ענינים, בסוד היצירה, הם חולקים על דברי רז"ל. כמו צורת יצירת הולד לארבעים יום; וקודם לכן, מיא בעלמא הוא. וכגון אביו מזריע לובן, שממנו עצמות וגידין וכו'. והם סוברים: שהכל מן האם; וזרע האב, פעולתו: להקפיא, ולהעמיד זרע האשה; כפעל הקיבה, להעמיד החלב. </a:t>
            </a:r>
            <a:endParaRPr lang="es-MX" b="1" dirty="0">
              <a:solidFill>
                <a:srgbClr val="FF0000"/>
              </a:solidFill>
            </a:endParaRPr>
          </a:p>
        </p:txBody>
      </p:sp>
    </p:spTree>
    <p:extLst>
      <p:ext uri="{BB962C8B-B14F-4D97-AF65-F5344CB8AC3E}">
        <p14:creationId xmlns:p14="http://schemas.microsoft.com/office/powerpoint/2010/main" val="1824516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rtl="1"/>
            <a:r>
              <a:rPr lang="he-IL" b="1" dirty="0" smtClean="0"/>
              <a:t>דעת הרשב"ץ</a:t>
            </a:r>
            <a:br>
              <a:rPr lang="he-IL" b="1" dirty="0" smtClean="0"/>
            </a:br>
            <a:r>
              <a:rPr lang="he-IL" b="1" dirty="0" smtClean="0"/>
              <a:t>הזרע הוא ריר היוצא מחמת התענוג</a:t>
            </a:r>
            <a:endParaRPr lang="es-MX" b="1" dirty="0"/>
          </a:p>
        </p:txBody>
      </p:sp>
      <p:sp>
        <p:nvSpPr>
          <p:cNvPr id="3" name="2 Marcador de contenido"/>
          <p:cNvSpPr>
            <a:spLocks noGrp="1"/>
          </p:cNvSpPr>
          <p:nvPr>
            <p:ph idx="1"/>
          </p:nvPr>
        </p:nvSpPr>
        <p:spPr/>
        <p:txBody>
          <a:bodyPr>
            <a:noAutofit/>
          </a:bodyPr>
          <a:lstStyle/>
          <a:p>
            <a:pPr algn="just" rtl="1"/>
            <a:r>
              <a:rPr lang="he-IL" sz="3600" dirty="0" smtClean="0">
                <a:cs typeface="+mj-cs"/>
              </a:rPr>
              <a:t>מגן אבות לרשב"ץ על אבות פרק ג </a:t>
            </a:r>
          </a:p>
          <a:p>
            <a:pPr algn="just" rtl="1"/>
            <a:r>
              <a:rPr lang="he-IL" sz="3600" dirty="0" smtClean="0">
                <a:cs typeface="+mj-cs"/>
              </a:rPr>
              <a:t>וכן מה שאמר טיפה סרוחה ולא הזכיר גם כן זרע הנקבה שגם היא מזרעת בשעת תשמיש חלק בהולדה, </a:t>
            </a:r>
            <a:r>
              <a:rPr lang="he-IL" sz="3600" b="1" dirty="0" smtClean="0">
                <a:solidFill>
                  <a:srgbClr val="FF0000"/>
                </a:solidFill>
                <a:cs typeface="+mj-cs"/>
              </a:rPr>
              <a:t>שהרבה נשים הן מתעברות ולא הזריעו, שאין אותו זרע אלא כעין ריר היוצא מרוב התענוג ואם אינן מתענגות אינן מזריעות והן מתעברות</a:t>
            </a:r>
            <a:r>
              <a:rPr lang="he-IL" sz="3600" dirty="0" smtClean="0">
                <a:cs typeface="+mj-cs"/>
              </a:rPr>
              <a:t>, אבל העובר הוא הנוצר מזרע הזכר והדם המתקבץ בפי הרחם בשעת גמר תשמיש. </a:t>
            </a:r>
            <a:endParaRPr lang="es-MX" sz="3600" dirty="0">
              <a:cs typeface="+mj-cs"/>
            </a:endParaRPr>
          </a:p>
        </p:txBody>
      </p:sp>
    </p:spTree>
    <p:extLst>
      <p:ext uri="{BB962C8B-B14F-4D97-AF65-F5344CB8AC3E}">
        <p14:creationId xmlns:p14="http://schemas.microsoft.com/office/powerpoint/2010/main" val="757753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rtl="1"/>
            <a:r>
              <a:rPr lang="he-IL" b="1" dirty="0" smtClean="0"/>
              <a:t>המשך דעת הרשב"ץ [מגן אבות דעות, דפים 300- 304</a:t>
            </a:r>
            <a:r>
              <a:rPr lang="he-IL" dirty="0" smtClean="0"/>
              <a:t>]</a:t>
            </a:r>
            <a:endParaRPr lang="es-MX" dirty="0"/>
          </a:p>
        </p:txBody>
      </p:sp>
      <p:sp>
        <p:nvSpPr>
          <p:cNvPr id="3" name="2 Marcador de contenido"/>
          <p:cNvSpPr>
            <a:spLocks noGrp="1"/>
          </p:cNvSpPr>
          <p:nvPr>
            <p:ph idx="1"/>
          </p:nvPr>
        </p:nvSpPr>
        <p:spPr/>
        <p:txBody>
          <a:bodyPr/>
          <a:lstStyle/>
          <a:p>
            <a:pPr algn="just" rtl="1"/>
            <a:r>
              <a:rPr lang="he-IL" dirty="0" smtClean="0">
                <a:cs typeface="+mj-cs"/>
              </a:rPr>
              <a:t>הרשב"ץ במגן אבות מביא מחלוקת בין אריטסו לגלינוס, לפי גלינוס הזרע שיוצא מהאשה בשעת התענוג יש לה חלק בהולדה, לפי אריסטו כלל לא, אלא הדם של הנדות יש לה חלק בהולדה ולא הזרע והראיה שיש נשים שמתעברות ולא מתענגות, ואין להם  זרע.</a:t>
            </a:r>
          </a:p>
          <a:p>
            <a:pPr algn="just" rtl="1"/>
            <a:r>
              <a:rPr lang="he-IL" dirty="0" smtClean="0">
                <a:cs typeface="+mj-cs"/>
              </a:rPr>
              <a:t>קבלת חז"ל כדעת אריסטו וחז"ל כוונו לזה ע"פ גילוי אלוקי ואריסטו על פי השכל</a:t>
            </a:r>
            <a:endParaRPr lang="es-MX" dirty="0">
              <a:cs typeface="+mj-cs"/>
            </a:endParaRPr>
          </a:p>
        </p:txBody>
      </p:sp>
    </p:spTree>
    <p:extLst>
      <p:ext uri="{BB962C8B-B14F-4D97-AF65-F5344CB8AC3E}">
        <p14:creationId xmlns:p14="http://schemas.microsoft.com/office/powerpoint/2010/main" val="1852951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he-IL" b="1" dirty="0" smtClean="0"/>
              <a:t>עוד פירושים בראשונים במילת תזריע</a:t>
            </a:r>
            <a:endParaRPr lang="es-MX" b="1" dirty="0"/>
          </a:p>
        </p:txBody>
      </p:sp>
      <p:sp>
        <p:nvSpPr>
          <p:cNvPr id="3" name="2 Marcador de contenido"/>
          <p:cNvSpPr>
            <a:spLocks noGrp="1"/>
          </p:cNvSpPr>
          <p:nvPr>
            <p:ph idx="1"/>
          </p:nvPr>
        </p:nvSpPr>
        <p:spPr/>
        <p:txBody>
          <a:bodyPr>
            <a:normAutofit fontScale="85000" lnSpcReduction="10000"/>
          </a:bodyPr>
          <a:lstStyle/>
          <a:p>
            <a:pPr algn="r" rtl="1"/>
            <a:r>
              <a:rPr lang="he-IL" b="1" dirty="0" smtClean="0"/>
              <a:t>תרגום אונקלוס ויקרא פרשת תזריע פרק יב פסוק ב </a:t>
            </a:r>
          </a:p>
          <a:p>
            <a:pPr algn="r" rtl="1"/>
            <a:endParaRPr lang="he-IL" b="1" dirty="0" smtClean="0"/>
          </a:p>
          <a:p>
            <a:pPr algn="r" rtl="1"/>
            <a:r>
              <a:rPr lang="he-IL" b="1" dirty="0" smtClean="0"/>
              <a:t>מליל עם בני ישראל למימר אתתא ארי תעדי ותליד דכר </a:t>
            </a:r>
          </a:p>
          <a:p>
            <a:pPr algn="r" rtl="1"/>
            <a:r>
              <a:rPr lang="he-IL" b="1" dirty="0" smtClean="0"/>
              <a:t>כתר יונתן ויקרא פרשת תזריע פרק יב פסוק ב </a:t>
            </a:r>
          </a:p>
          <a:p>
            <a:pPr algn="r" rtl="1"/>
            <a:endParaRPr lang="he-IL" b="1" dirty="0" smtClean="0"/>
          </a:p>
          <a:p>
            <a:pPr algn="r" rtl="1"/>
            <a:r>
              <a:rPr lang="he-IL" b="1" dirty="0" smtClean="0"/>
              <a:t>דבר עִם בני ישׂראל לאמור אשה כי תהר וילדה בן זכר</a:t>
            </a:r>
          </a:p>
          <a:p>
            <a:pPr algn="r" rtl="1"/>
            <a:r>
              <a:rPr lang="he-IL" b="1" dirty="0" smtClean="0"/>
              <a:t> רשב"ם ויקרא פרשת תזריע פרק יב פסוק ב </a:t>
            </a:r>
          </a:p>
          <a:p>
            <a:pPr algn="r" rtl="1"/>
            <a:endParaRPr lang="he-IL" b="1" dirty="0" smtClean="0"/>
          </a:p>
          <a:p>
            <a:pPr algn="r" rtl="1"/>
            <a:r>
              <a:rPr lang="he-IL" b="1" dirty="0" smtClean="0">
                <a:solidFill>
                  <a:srgbClr val="FF0000"/>
                </a:solidFill>
              </a:rPr>
              <a:t>כי תתעבר </a:t>
            </a:r>
            <a:endParaRPr lang="es-MX" b="1" dirty="0">
              <a:solidFill>
                <a:srgbClr val="FF0000"/>
              </a:solidFill>
            </a:endParaRPr>
          </a:p>
        </p:txBody>
      </p:sp>
    </p:spTree>
    <p:extLst>
      <p:ext uri="{BB962C8B-B14F-4D97-AF65-F5344CB8AC3E}">
        <p14:creationId xmlns:p14="http://schemas.microsoft.com/office/powerpoint/2010/main" val="37749049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2901</TotalTime>
  <Words>1426</Words>
  <Application>Microsoft Office PowerPoint</Application>
  <PresentationFormat>Presentación en pantalla (4:3)</PresentationFormat>
  <Paragraphs>83</Paragraphs>
  <Slides>19</Slides>
  <Notes>4</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בענין מהות זרע האשה</vt:lpstr>
      <vt:lpstr>דברי הטור בפירושו על התורה</vt:lpstr>
      <vt:lpstr>הטור פירש אחרת מהרמב"ן</vt:lpstr>
      <vt:lpstr>האבן עזרא מביא דעת חכמי יון</vt:lpstr>
      <vt:lpstr>דרשות ר"י אבן שועיב תזריע ומצורע  </vt:lpstr>
      <vt:lpstr>שו"ת הריב"ש לא ראה דברי אריסטו ודברי אבן שועיב</vt:lpstr>
      <vt:lpstr>דעת הרשב"ץ הזרע הוא ריר היוצא מחמת התענוג</vt:lpstr>
      <vt:lpstr>המשך דעת הרשב"ץ [מגן אבות דעות, דפים 300- 304]</vt:lpstr>
      <vt:lpstr>עוד פירושים בראשונים במילת תזריע</vt:lpstr>
      <vt:lpstr>הבצית [ [óvulo</vt:lpstr>
      <vt:lpstr>ר' יעקב עמדין איגרת ביקורת [עמ' 50]</vt:lpstr>
      <vt:lpstr>השחתת זרע באשה שיטת ר"ת</vt:lpstr>
      <vt:lpstr>קושיות הראשונים על ר"ת</vt:lpstr>
      <vt:lpstr>שיטת הרמב"ן</vt:lpstr>
      <vt:lpstr>מהו האיסור לפי הרמב"ן</vt:lpstr>
      <vt:lpstr>סתירה בדברי הרמב"ן</vt:lpstr>
      <vt:lpstr>עוד יישוב</vt:lpstr>
      <vt:lpstr>Presentación de PowerPoint</vt:lpstr>
      <vt:lpstr>איך קיימ"ל בענין איסור השחתה בנשים</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Marcos Metta Mouazeb</dc:creator>
  <cp:lastModifiedBy>Marcos Metta Mouazeb</cp:lastModifiedBy>
  <cp:revision>28</cp:revision>
  <dcterms:created xsi:type="dcterms:W3CDTF">2016-05-16T15:49:39Z</dcterms:created>
  <dcterms:modified xsi:type="dcterms:W3CDTF">2016-05-30T18:38:49Z</dcterms:modified>
</cp:coreProperties>
</file>